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2"/>
  </p:notesMasterIdLst>
  <p:sldIdLst>
    <p:sldId id="599" r:id="rId2"/>
    <p:sldId id="600" r:id="rId3"/>
    <p:sldId id="613" r:id="rId4"/>
    <p:sldId id="601" r:id="rId5"/>
    <p:sldId id="602" r:id="rId6"/>
    <p:sldId id="603" r:id="rId7"/>
    <p:sldId id="614" r:id="rId8"/>
    <p:sldId id="256" r:id="rId9"/>
    <p:sldId id="264" r:id="rId10"/>
    <p:sldId id="615" r:id="rId11"/>
    <p:sldId id="640" r:id="rId12"/>
    <p:sldId id="641" r:id="rId13"/>
    <p:sldId id="647" r:id="rId14"/>
    <p:sldId id="648" r:id="rId15"/>
    <p:sldId id="649" r:id="rId16"/>
    <p:sldId id="642" r:id="rId17"/>
    <p:sldId id="643" r:id="rId18"/>
    <p:sldId id="616" r:id="rId19"/>
    <p:sldId id="617" r:id="rId20"/>
    <p:sldId id="651" r:id="rId21"/>
    <p:sldId id="652" r:id="rId22"/>
    <p:sldId id="653" r:id="rId23"/>
    <p:sldId id="650" r:id="rId24"/>
    <p:sldId id="618" r:id="rId25"/>
    <p:sldId id="622" r:id="rId26"/>
    <p:sldId id="654" r:id="rId27"/>
    <p:sldId id="623" r:id="rId28"/>
    <p:sldId id="655" r:id="rId29"/>
    <p:sldId id="624" r:id="rId30"/>
    <p:sldId id="656" r:id="rId31"/>
    <p:sldId id="625" r:id="rId32"/>
    <p:sldId id="657" r:id="rId33"/>
    <p:sldId id="658" r:id="rId34"/>
    <p:sldId id="659" r:id="rId35"/>
    <p:sldId id="660" r:id="rId36"/>
    <p:sldId id="661" r:id="rId37"/>
    <p:sldId id="662" r:id="rId38"/>
    <p:sldId id="663" r:id="rId39"/>
    <p:sldId id="664" r:id="rId40"/>
    <p:sldId id="665" r:id="rId41"/>
    <p:sldId id="667" r:id="rId42"/>
    <p:sldId id="668" r:id="rId43"/>
    <p:sldId id="626" r:id="rId44"/>
    <p:sldId id="627" r:id="rId45"/>
    <p:sldId id="669" r:id="rId46"/>
    <p:sldId id="628" r:id="rId47"/>
    <p:sldId id="629" r:id="rId48"/>
    <p:sldId id="630" r:id="rId49"/>
    <p:sldId id="671" r:id="rId50"/>
    <p:sldId id="672" r:id="rId51"/>
    <p:sldId id="673" r:id="rId52"/>
    <p:sldId id="674" r:id="rId53"/>
    <p:sldId id="670" r:id="rId54"/>
    <p:sldId id="631" r:id="rId55"/>
    <p:sldId id="677" r:id="rId56"/>
    <p:sldId id="632" r:id="rId57"/>
    <p:sldId id="633" r:id="rId58"/>
    <p:sldId id="678" r:id="rId59"/>
    <p:sldId id="634" r:id="rId60"/>
    <p:sldId id="636" r:id="rId61"/>
    <p:sldId id="679" r:id="rId62"/>
    <p:sldId id="637" r:id="rId63"/>
    <p:sldId id="680" r:id="rId64"/>
    <p:sldId id="681" r:id="rId65"/>
    <p:sldId id="675" r:id="rId66"/>
    <p:sldId id="676" r:id="rId67"/>
    <p:sldId id="644" r:id="rId68"/>
    <p:sldId id="645" r:id="rId69"/>
    <p:sldId id="646" r:id="rId70"/>
    <p:sldId id="570" r:id="rId7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6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45" autoAdjust="0"/>
    <p:restoredTop sz="94660" autoAdjust="0"/>
  </p:normalViewPr>
  <p:slideViewPr>
    <p:cSldViewPr>
      <p:cViewPr>
        <p:scale>
          <a:sx n="81" d="100"/>
          <a:sy n="81" d="100"/>
        </p:scale>
        <p:origin x="-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2829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4DA9ED-03DF-4F94-9F8F-617864418AA7}" type="datetimeFigureOut">
              <a:rPr lang="ar-EG" smtClean="0"/>
              <a:pPr/>
              <a:t>03/03/1436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641665-CCF6-451C-A41E-3063B102BE3F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613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059F3-C5DE-40D6-9F1F-C07922662586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7AC7-E90E-47E5-9135-C513025C6A89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392BD-2B37-44DC-9D03-E3D3AF458834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7BED-0E35-4F76-B8C2-5311E4692143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ED57-ADB5-4718-9320-19144F45366E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4FC3-28DE-4344-A884-6BD5089F7F19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310C-90DC-4EC0-B346-4506221676EB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A0DE-EC97-4FCA-AC14-3017A74E83E9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6E91-0789-4BAC-B04C-318E7C138EC3}" type="datetime8">
              <a:rPr lang="ar-EG" smtClean="0"/>
              <a:pPr/>
              <a:t>24 كانون الأول، 14</a:t>
            </a:fld>
            <a:endParaRPr lang="ar-EG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5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rgbClr val="002060"/>
                </a:solidFill>
              </a:defRPr>
            </a:lvl1pPr>
          </a:lstStyle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74934-3FE8-46D9-8547-06E0019ACA5F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46AA-9DA2-4DC3-88EF-7811FCC6F11A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318DC-3FD9-4672-AA62-9E9E88E46F56}" type="datetime8">
              <a:rPr lang="ar-EG" smtClean="0"/>
              <a:pPr/>
              <a:t>24 كانون الأول، 14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ar-EG" dirty="0" smtClean="0"/>
              <a:t>شريحة رقم </a:t>
            </a:r>
            <a:fld id="{C199E7DB-2A85-4376-AFEE-A6EADDAA694D}" type="slidenum">
              <a:rPr lang="ar-EG" smtClean="0"/>
              <a:pPr/>
              <a:t>‹#›</a:t>
            </a:fld>
            <a:endParaRPr lang="ar-E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309360" y="772804"/>
            <a:ext cx="2895600" cy="2133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L-Mohanad" pitchFamily="2" charset="-78"/>
              </a:rPr>
              <a:t>المملكة العربية السعودية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L-Mohanad" pitchFamily="2" charset="-78"/>
              </a:rPr>
              <a:t>وزارة التربية والتعليم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000" dirty="0" smtClean="0">
                <a:latin typeface="Times New Roman" pitchFamily="18" charset="0"/>
                <a:ea typeface="Arial" pitchFamily="34" charset="0"/>
                <a:cs typeface="AL-Mohanad" pitchFamily="2" charset="-78"/>
              </a:rPr>
              <a:t>إدارة الإشراف التربوي </a:t>
            </a:r>
          </a:p>
        </p:txBody>
      </p:sp>
      <p:pic>
        <p:nvPicPr>
          <p:cNvPr id="1029" name="Picture 5" descr="C:\Users\Stars\Desktop\moe_new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3608"/>
            <a:ext cx="2629468" cy="15023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2/27/Basmala.svg/800px-Basmala.svg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2636912"/>
            <a:ext cx="7620000" cy="1524001"/>
          </a:xfrm>
          <a:prstGeom prst="rect">
            <a:avLst/>
          </a:prstGeom>
          <a:noFill/>
          <a:effectLst>
            <a:glow rad="101600">
              <a:schemeClr val="tx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10</a:t>
            </a:fld>
            <a:endParaRPr lang="ar-EG" dirty="0"/>
          </a:p>
        </p:txBody>
      </p:sp>
      <p:pic>
        <p:nvPicPr>
          <p:cNvPr id="3" name="صورة 2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AutoShape 9"/>
          <p:cNvSpPr>
            <a:spLocks noChangeArrowheads="1"/>
          </p:cNvSpPr>
          <p:nvPr/>
        </p:nvSpPr>
        <p:spPr bwMode="gray">
          <a:xfrm>
            <a:off x="5508105" y="1844824"/>
            <a:ext cx="2505596" cy="45070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المحور الاول </a:t>
            </a:r>
            <a:endParaRPr lang="ar-SA" sz="2800" b="1" dirty="0">
              <a:solidFill>
                <a:srgbClr val="FFFF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331640" y="2708921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مهام الفريق الداخلي والخارجي عند زيارة مكاتب التربية والتعليم لتقويم مؤشرات الاشراف النوعي .</a:t>
            </a:r>
            <a:endParaRPr lang="ar-SA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392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11</a:t>
            </a:fld>
            <a:endParaRPr lang="ar-E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" r="4662"/>
          <a:stretch/>
        </p:blipFill>
        <p:spPr bwMode="auto">
          <a:xfrm>
            <a:off x="15326" y="980728"/>
            <a:ext cx="9021170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12</a:t>
            </a:fld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19200"/>
            <a:ext cx="88296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13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2611676" y="1314924"/>
            <a:ext cx="5841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طريقة حساب مؤشر الأداء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النوعي</a:t>
            </a:r>
            <a:endParaRPr lang="ar-SA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97303"/>
              </p:ext>
            </p:extLst>
          </p:nvPr>
        </p:nvGraphicFramePr>
        <p:xfrm>
          <a:off x="510017" y="3068960"/>
          <a:ext cx="8031438" cy="2664296"/>
        </p:xfrm>
        <a:graphic>
          <a:graphicData uri="http://schemas.openxmlformats.org/drawingml/2006/table">
            <a:tbl>
              <a:tblPr rtl="1" firstRow="1" firstCol="1" bandRow="1"/>
              <a:tblGrid>
                <a:gridCol w="820387"/>
                <a:gridCol w="510836"/>
                <a:gridCol w="588604"/>
                <a:gridCol w="510073"/>
                <a:gridCol w="542858"/>
                <a:gridCol w="538283"/>
                <a:gridCol w="447553"/>
                <a:gridCol w="581743"/>
                <a:gridCol w="497112"/>
                <a:gridCol w="476526"/>
                <a:gridCol w="533708"/>
                <a:gridCol w="523797"/>
                <a:gridCol w="516173"/>
                <a:gridCol w="410193"/>
                <a:gridCol w="533592"/>
              </a:tblGrid>
              <a:tr h="140113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8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المعيار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الزيارة الصفية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الدروس التطبيقية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الورش التربوية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اللقاءات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الفئة الأولى بالرعاية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قياس الأداء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التحصيل الدراسي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تحليل الأسئلة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تحليل النتائج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التقنية و الاتصال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القيم  الأخلاق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غياب الطلاب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استراتيجيات التدريس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المجموع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9809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8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الدرجة الكلية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240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700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350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500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130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350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2700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0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8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الدرجة المستحقة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88768" y="2022810"/>
            <a:ext cx="56874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0763" algn="l"/>
              </a:tabLst>
            </a:pP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dobe Arabic"/>
                <a:ea typeface="Calibri" pitchFamily="34" charset="0"/>
                <a:cs typeface="AL-Mohanad" pitchFamily="2" charset="-78"/>
              </a:rPr>
              <a:t>خلاصة درجات المشرفة التربوية : 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707904" y="6309320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/>
              <a:t>ملحق (1) </a:t>
            </a:r>
            <a:endParaRPr lang="ar-SA" dirty="0"/>
          </a:p>
        </p:txBody>
      </p:sp>
      <p:pic>
        <p:nvPicPr>
          <p:cNvPr id="7" name="صورة 6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42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14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1043608" y="1484784"/>
            <a:ext cx="752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درجات المكتب في المؤشر النوعي داخل مؤشرات الأداء </a:t>
            </a:r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النوعي</a:t>
            </a:r>
            <a:endParaRPr lang="en-US" sz="240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24724"/>
              </p:ext>
            </p:extLst>
          </p:nvPr>
        </p:nvGraphicFramePr>
        <p:xfrm>
          <a:off x="755578" y="2204864"/>
          <a:ext cx="7704852" cy="2016224"/>
        </p:xfrm>
        <a:graphic>
          <a:graphicData uri="http://schemas.openxmlformats.org/drawingml/2006/table">
            <a:tbl>
              <a:tblPr rtl="1" firstRow="1" firstCol="1" bandRow="1"/>
              <a:tblGrid>
                <a:gridCol w="1267843"/>
                <a:gridCol w="1336183"/>
                <a:gridCol w="1336183"/>
                <a:gridCol w="1336183"/>
                <a:gridCol w="1336183"/>
                <a:gridCol w="1092277"/>
              </a:tblGrid>
              <a:tr h="142781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8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المعيار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الدراسات الإجرائية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بناء تنفيذ الخطة الاشرافية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القيادة المتعلمة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المؤشرات النوعية والمدرسية للأداء الإشرافي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المجموع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94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8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الدرجة الكلية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350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400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1300</a:t>
                      </a:r>
                      <a:endParaRPr lang="en-US" sz="110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0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8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الدرجة المستحقة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صورة 4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2308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15</a:t>
            </a:fld>
            <a:endParaRPr lang="ar-EG" dirty="0"/>
          </a:p>
        </p:txBody>
      </p:sp>
      <p:sp>
        <p:nvSpPr>
          <p:cNvPr id="4" name="مستطيل 3"/>
          <p:cNvSpPr/>
          <p:nvPr/>
        </p:nvSpPr>
        <p:spPr>
          <a:xfrm>
            <a:off x="4541654" y="1412776"/>
            <a:ext cx="3498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درجات مؤشر الأداء النوعي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19617"/>
              </p:ext>
            </p:extLst>
          </p:nvPr>
        </p:nvGraphicFramePr>
        <p:xfrm>
          <a:off x="608725" y="2348880"/>
          <a:ext cx="8064888" cy="3254685"/>
        </p:xfrm>
        <a:graphic>
          <a:graphicData uri="http://schemas.openxmlformats.org/drawingml/2006/table">
            <a:tbl>
              <a:tblPr rtl="1" firstRow="1" firstCol="1" bandRow="1"/>
              <a:tblGrid>
                <a:gridCol w="59850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12287"/>
                <a:gridCol w="457502"/>
              </a:tblGrid>
              <a:tr h="1460806"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المعيار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الزيارة الصفية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الدروس التطبيقية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الورش التربوية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اللقاءات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الفئة الأولى بالرعاية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قياس الأداء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التحصيل الدراسي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تحليل الأسئلة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تحليل النتائج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التقنية و الاتصال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القيم و الأخلاق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غياب الطلاب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استراتيجيات التدريس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الدراسات الإجرائية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بناء تنفيذ الخطة الاشرافية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القيادة المتعلمة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0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المؤشرات النوعية والمدرسية للأداء الإشرافي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المجموع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091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الدرجة الكلية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240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700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350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130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350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350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500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4000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>
                          <a:effectLst/>
                          <a:latin typeface="Adobe Arabic"/>
                          <a:ea typeface="Calibri"/>
                          <a:cs typeface="AL-Mohanad"/>
                        </a:rPr>
                        <a:t>ع7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459">
                <a:tc gridSpan="18"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b="1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متوسط درجات العينات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20445" algn="l"/>
                        </a:tabLst>
                      </a:pPr>
                      <a:r>
                        <a:rPr lang="ar-SA" sz="1100" dirty="0">
                          <a:effectLst/>
                          <a:latin typeface="Adobe Arabic"/>
                          <a:ea typeface="Calibri"/>
                          <a:cs typeface="AL-Mohanad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مربع نص 2"/>
          <p:cNvSpPr txBox="1">
            <a:spLocks noChangeArrowheads="1"/>
          </p:cNvSpPr>
          <p:nvPr/>
        </p:nvSpPr>
        <p:spPr bwMode="auto">
          <a:xfrm flipH="1">
            <a:off x="512583" y="6116503"/>
            <a:ext cx="8136903" cy="3112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400" b="1">
                <a:effectLst/>
                <a:latin typeface="Calibri"/>
                <a:ea typeface="Calibri"/>
                <a:cs typeface="Arial"/>
              </a:rPr>
              <a:t>درجة مكتب التربية والتعليم التي يتم على أساسها ترتيبه رتبيا و فئويا على مستوى إدارة تعليم مكة في الإداء الإشرافي</a:t>
            </a:r>
            <a:endParaRPr lang="en-US" sz="200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7" name="صورة 6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سهم للأسفل 7"/>
          <p:cNvSpPr/>
          <p:nvPr/>
        </p:nvSpPr>
        <p:spPr>
          <a:xfrm>
            <a:off x="778435" y="5732781"/>
            <a:ext cx="193165" cy="38372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3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16</a:t>
            </a:fld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9"/>
          <a:stretch/>
        </p:blipFill>
        <p:spPr bwMode="auto">
          <a:xfrm>
            <a:off x="547688" y="1460309"/>
            <a:ext cx="8048625" cy="4111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346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17</a:t>
            </a:fld>
            <a:endParaRPr lang="ar-E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24086"/>
            <a:ext cx="8439150" cy="542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1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18</a:t>
            </a:fld>
            <a:endParaRPr lang="ar-EG" dirty="0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gray">
          <a:xfrm>
            <a:off x="4676910" y="945505"/>
            <a:ext cx="2505596" cy="45070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المحور الثاني  </a:t>
            </a:r>
            <a:endParaRPr lang="ar-SA" sz="2800" b="1" dirty="0">
              <a:solidFill>
                <a:srgbClr val="FFFF00"/>
              </a:solidFill>
            </a:endParaRPr>
          </a:p>
        </p:txBody>
      </p:sp>
      <p:pic>
        <p:nvPicPr>
          <p:cNvPr id="4" name="صورة 3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مستطيل 4"/>
          <p:cNvSpPr/>
          <p:nvPr/>
        </p:nvSpPr>
        <p:spPr>
          <a:xfrm>
            <a:off x="1905592" y="1772816"/>
            <a:ext cx="5256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/>
              <a:t>توضيح مؤشرات الاداء الاشرافي النوعي  .</a:t>
            </a:r>
            <a:endParaRPr lang="ar-SA" sz="2800" dirty="0">
              <a:effectLst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473162"/>
              </p:ext>
            </p:extLst>
          </p:nvPr>
        </p:nvGraphicFramePr>
        <p:xfrm>
          <a:off x="1526811" y="2708920"/>
          <a:ext cx="6096000" cy="2682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7803"/>
                <a:gridCol w="5078197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ت 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المجالات</a:t>
                      </a:r>
                      <a:r>
                        <a:rPr lang="ar-SA" sz="2400" b="1" baseline="0" dirty="0" smtClean="0"/>
                        <a:t>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1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الأساليب الاشرافية . 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2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التنمية المهنية .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3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تطوير الأداء الإشرافي .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4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التقنية والاتصال .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5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القيم و الأخلاق .</a:t>
                      </a:r>
                      <a:endParaRPr lang="ar-SA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b="1" dirty="0" smtClean="0"/>
                        <a:t>6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قيادة الأداء .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79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19</a:t>
            </a:fld>
            <a:endParaRPr lang="ar-EG" dirty="0"/>
          </a:p>
        </p:txBody>
      </p:sp>
      <p:sp>
        <p:nvSpPr>
          <p:cNvPr id="5" name="مستطيل 4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</a:t>
            </a:r>
            <a:r>
              <a:rPr lang="ar-SA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الإشرافية</a:t>
            </a: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000" b="1" dirty="0"/>
              <a:t>. </a:t>
            </a:r>
            <a:endParaRPr lang="ar-SA" sz="4000" dirty="0"/>
          </a:p>
        </p:txBody>
      </p:sp>
      <p:sp>
        <p:nvSpPr>
          <p:cNvPr id="6" name="مستطيل 5"/>
          <p:cNvSpPr/>
          <p:nvPr/>
        </p:nvSpPr>
        <p:spPr>
          <a:xfrm>
            <a:off x="3635896" y="1008536"/>
            <a:ext cx="519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(1/1) المعيار الأول : </a:t>
            </a:r>
            <a:r>
              <a:rPr lang="ar-SA" sz="2400" b="1" dirty="0">
                <a:solidFill>
                  <a:srgbClr val="C00000"/>
                </a:solidFill>
              </a:rPr>
              <a:t>الزيارة الصفية 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/>
              <a:t>(ص ) 52</a:t>
            </a:r>
            <a:endParaRPr lang="ar-SA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0201"/>
            <a:ext cx="3105150" cy="1085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7158587" cy="227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5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0" y="260350"/>
            <a:ext cx="3435350" cy="1905000"/>
          </a:xfrm>
          <a:prstGeom prst="cloudCallout">
            <a:avLst>
              <a:gd name="adj1" fmla="val 96347"/>
              <a:gd name="adj2" fmla="val 89750"/>
            </a:avLst>
          </a:prstGeom>
          <a:solidFill>
            <a:srgbClr val="C0C0C0">
              <a:alpha val="72156"/>
            </a:srgbClr>
          </a:solidFill>
          <a:ln w="9525">
            <a:solidFill>
              <a:schemeClr val="bg2"/>
            </a:solidFill>
            <a:round/>
            <a:headEnd/>
            <a:tailEnd/>
          </a:ln>
          <a:effectLst>
            <a:outerShdw dist="265184" dir="1001955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ar-SA" sz="3600" b="1">
              <a:sym typeface="Webdings" pitchFamily="18" charset="2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836613"/>
            <a:ext cx="3024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sz="4000" b="1">
                <a:solidFill>
                  <a:schemeClr val="bg1"/>
                </a:solidFill>
                <a:latin typeface="AGA Arabesque Desktop" pitchFamily="2" charset="2"/>
                <a:cs typeface="Bold Italic Art" pitchFamily="2" charset="-78"/>
              </a:rPr>
              <a:t>حياكن الله</a:t>
            </a:r>
            <a:endParaRPr lang="en-US" sz="4000" b="1">
              <a:solidFill>
                <a:schemeClr val="bg1"/>
              </a:solidFill>
              <a:latin typeface="AGA Arabesque Desktop" pitchFamily="2" charset="2"/>
              <a:cs typeface="Bold Italic Art" pitchFamily="2" charset="-78"/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2700338" y="6858000"/>
            <a:ext cx="914400" cy="6096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ar-SA" sz="3600" b="1">
              <a:sym typeface="Webdings" pitchFamily="18" charset="2"/>
            </a:endParaRPr>
          </a:p>
        </p:txBody>
      </p:sp>
      <p:pic>
        <p:nvPicPr>
          <p:cNvPr id="88070" name="طير38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طير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4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8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5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7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20</a:t>
            </a:fld>
            <a:endParaRPr lang="ar-E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47" y="0"/>
            <a:ext cx="8537453" cy="648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467544" y="1700808"/>
            <a:ext cx="2592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بطاقة الاداء الوظيفي </a:t>
            </a:r>
          </a:p>
          <a:p>
            <a:r>
              <a:rPr lang="ar-SA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تشخيص المعلمة ) 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267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21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6618" y="260648"/>
            <a:ext cx="5115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بطاقة الاداء الوظيفي ( تشخيص المعلمة )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751"/>
            <a:ext cx="8489206" cy="6763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0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22</a:t>
            </a:fld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7849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35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23</a:t>
            </a:fld>
            <a:endParaRPr lang="ar-EG" dirty="0"/>
          </a:p>
        </p:txBody>
      </p:sp>
      <p:sp>
        <p:nvSpPr>
          <p:cNvPr id="5" name="مستطيل 4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</a:t>
            </a:r>
            <a:r>
              <a:rPr lang="ar-SA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الإشرافية</a:t>
            </a:r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000" b="1" dirty="0"/>
              <a:t>. </a:t>
            </a:r>
            <a:endParaRPr lang="ar-SA" sz="4000" dirty="0"/>
          </a:p>
        </p:txBody>
      </p:sp>
      <p:sp>
        <p:nvSpPr>
          <p:cNvPr id="6" name="مستطيل 5"/>
          <p:cNvSpPr/>
          <p:nvPr/>
        </p:nvSpPr>
        <p:spPr>
          <a:xfrm>
            <a:off x="3635896" y="1008536"/>
            <a:ext cx="519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(1/1) المعيار الأول : </a:t>
            </a:r>
            <a:r>
              <a:rPr lang="ar-SA" sz="2400" b="1" dirty="0">
                <a:solidFill>
                  <a:srgbClr val="C00000"/>
                </a:solidFill>
              </a:rPr>
              <a:t>الزيارة الصفية 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/>
              <a:t>(ص ) 52</a:t>
            </a:r>
            <a:endParaRPr lang="ar-SA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" y="1844824"/>
            <a:ext cx="89535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1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24</a:t>
            </a:fld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7" y="980728"/>
            <a:ext cx="9144000" cy="48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07" y="1486087"/>
            <a:ext cx="9175665" cy="478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2843808" y="260648"/>
            <a:ext cx="5991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تابع (1/1</a:t>
            </a:r>
            <a:r>
              <a:rPr lang="ar-SA" sz="2400" b="1" dirty="0"/>
              <a:t>) المعيار الأول : </a:t>
            </a:r>
            <a:r>
              <a:rPr lang="ar-SA" sz="2400" b="1" dirty="0">
                <a:solidFill>
                  <a:srgbClr val="C00000"/>
                </a:solidFill>
              </a:rPr>
              <a:t>الزيارة الصفية </a:t>
            </a:r>
            <a:r>
              <a:rPr lang="ar-SA" sz="2400" b="1" dirty="0" smtClean="0">
                <a:solidFill>
                  <a:srgbClr val="C00000"/>
                </a:solidFill>
              </a:rPr>
              <a:t> </a:t>
            </a:r>
            <a:r>
              <a:rPr lang="ar-SA" sz="2400" b="1" dirty="0" smtClean="0"/>
              <a:t>(ص ) 52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5884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25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الاشرافية </a:t>
            </a:r>
            <a:r>
              <a:rPr lang="ar-SA" sz="4000" b="1" dirty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904259" y="985695"/>
            <a:ext cx="487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.(2/1) </a:t>
            </a:r>
            <a:r>
              <a:rPr lang="ar-SA" sz="2400" b="1" dirty="0"/>
              <a:t>المعيار الثاني  : </a:t>
            </a:r>
            <a:r>
              <a:rPr lang="ar-SA" sz="2400" b="1" dirty="0">
                <a:solidFill>
                  <a:srgbClr val="C00000"/>
                </a:solidFill>
              </a:rPr>
              <a:t>دروس تطبيقية </a:t>
            </a:r>
            <a:r>
              <a:rPr lang="ar-SA" sz="2400" b="1" dirty="0"/>
              <a:t>ص53</a:t>
            </a:r>
            <a:endParaRPr lang="ar-S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2232248" cy="80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63" y="2708920"/>
            <a:ext cx="6516915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3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26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الاشرافية </a:t>
            </a:r>
            <a:r>
              <a:rPr lang="ar-SA" sz="4000" b="1" dirty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904259" y="985695"/>
            <a:ext cx="4878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.(2/1) </a:t>
            </a:r>
            <a:r>
              <a:rPr lang="ar-SA" sz="2400" b="1" dirty="0"/>
              <a:t>المعيار الثاني  : </a:t>
            </a:r>
            <a:r>
              <a:rPr lang="ar-SA" sz="2400" b="1" dirty="0">
                <a:solidFill>
                  <a:srgbClr val="C00000"/>
                </a:solidFill>
              </a:rPr>
              <a:t>دروس تطبيقية </a:t>
            </a:r>
            <a:r>
              <a:rPr lang="ar-SA" sz="2400" b="1" dirty="0"/>
              <a:t>ص53</a:t>
            </a:r>
            <a:endParaRPr lang="ar-SA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63050" cy="4781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5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27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الاشرافية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827337" y="968534"/>
            <a:ext cx="483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.(3/1) </a:t>
            </a:r>
            <a:r>
              <a:rPr lang="ar-SA" sz="2400" b="1" dirty="0"/>
              <a:t>المعيار الثالث : </a:t>
            </a:r>
            <a:r>
              <a:rPr lang="ar-SA" sz="2400" b="1" dirty="0">
                <a:solidFill>
                  <a:srgbClr val="C00000"/>
                </a:solidFill>
              </a:rPr>
              <a:t>ورش تربوية </a:t>
            </a:r>
            <a:r>
              <a:rPr lang="ar-SA" sz="2400" b="1" dirty="0"/>
              <a:t>ص54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13" y="1502466"/>
            <a:ext cx="15240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41" y="2564904"/>
            <a:ext cx="7088972" cy="2220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0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28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الاشرافية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827337" y="968534"/>
            <a:ext cx="483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.(3/1) </a:t>
            </a:r>
            <a:r>
              <a:rPr lang="ar-SA" sz="2400" b="1" dirty="0"/>
              <a:t>المعيار الثالث : </a:t>
            </a:r>
            <a:r>
              <a:rPr lang="ar-SA" sz="2400" b="1" dirty="0">
                <a:solidFill>
                  <a:srgbClr val="C00000"/>
                </a:solidFill>
              </a:rPr>
              <a:t>ورش تربوية </a:t>
            </a:r>
            <a:r>
              <a:rPr lang="ar-SA" sz="2400" b="1" dirty="0"/>
              <a:t>ص54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2" y="1442421"/>
            <a:ext cx="9001447" cy="5415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29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الاشرافية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1691680" y="1034955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(6/1) </a:t>
            </a:r>
            <a:r>
              <a:rPr lang="ar-SA" sz="2400" b="1" dirty="0"/>
              <a:t>المعيار السادس : </a:t>
            </a:r>
            <a:r>
              <a:rPr lang="ar-SA" sz="2400" b="1" dirty="0">
                <a:solidFill>
                  <a:srgbClr val="C00000"/>
                </a:solidFill>
              </a:rPr>
              <a:t>اللقاءات التربوية الجماعية المخططة </a:t>
            </a:r>
            <a:r>
              <a:rPr lang="ar-SA" sz="2400" b="1" dirty="0"/>
              <a:t>ص55</a:t>
            </a:r>
            <a:endParaRPr lang="ar-S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257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6" y="2706709"/>
            <a:ext cx="7563813" cy="188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71600" y="908720"/>
            <a:ext cx="7272808" cy="49685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defRPr/>
            </a:pPr>
            <a:r>
              <a:rPr lang="ar-SA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المملكة العربية السعودية</a:t>
            </a:r>
          </a:p>
          <a:p>
            <a:pPr algn="ctr" rtl="1">
              <a:defRPr/>
            </a:pPr>
            <a:r>
              <a:rPr lang="ar-SA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وزارة التربية والتعليم</a:t>
            </a:r>
          </a:p>
          <a:p>
            <a:pPr algn="ctr" rtl="1">
              <a:defRPr/>
            </a:pPr>
            <a:r>
              <a:rPr lang="ar-SA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الإدارة العامة للتربية والتعليم بمنطقة  مكة المكرمة ( بنات)</a:t>
            </a:r>
          </a:p>
          <a:p>
            <a:pPr algn="ctr" rtl="1">
              <a:defRPr/>
            </a:pPr>
            <a:r>
              <a:rPr lang="ar-SA" sz="11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الشؤون التعليمية/ إدارة الاشراف </a:t>
            </a:r>
            <a:r>
              <a:rPr lang="ar-SA" sz="11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التربوي</a:t>
            </a:r>
          </a:p>
          <a:p>
            <a:pPr algn="ctr">
              <a:defRPr/>
            </a:pPr>
            <a:r>
              <a:rPr lang="ar-SA" sz="1100" dirty="0"/>
              <a:t>فريق التقويم الخارجي</a:t>
            </a:r>
            <a:endParaRPr lang="ar-SA" sz="11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" name="صورة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908720"/>
            <a:ext cx="914400" cy="742950"/>
          </a:xfrm>
          <a:prstGeom prst="rect">
            <a:avLst/>
          </a:prstGeom>
        </p:spPr>
      </p:pic>
      <p:pic>
        <p:nvPicPr>
          <p:cNvPr id="4" name="صورة 3" descr="F:\نموذج اعداد التقرير\GetAttachm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93917"/>
            <a:ext cx="925195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98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30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827337" y="260648"/>
            <a:ext cx="51780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الأساليب الاشرافية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1691680" y="1034955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(6/1) </a:t>
            </a:r>
            <a:r>
              <a:rPr lang="ar-SA" sz="2400" b="1" dirty="0"/>
              <a:t>المعيار السادس : </a:t>
            </a:r>
            <a:r>
              <a:rPr lang="ar-SA" sz="2400" b="1" dirty="0">
                <a:solidFill>
                  <a:srgbClr val="C00000"/>
                </a:solidFill>
              </a:rPr>
              <a:t>اللقاءات التربوية الجماعية المخططة </a:t>
            </a:r>
            <a:r>
              <a:rPr lang="ar-SA" sz="2400" b="1" dirty="0"/>
              <a:t>ص55</a:t>
            </a:r>
            <a:endParaRPr lang="ar-S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897"/>
            <a:ext cx="9005358" cy="53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83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31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4486172" y="41707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التنمية المهنية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491832" y="645193"/>
            <a:ext cx="5298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 </a:t>
            </a:r>
            <a:r>
              <a:rPr lang="ar-SA" sz="2400" b="1" dirty="0" smtClean="0"/>
              <a:t>(1/2) </a:t>
            </a:r>
            <a:r>
              <a:rPr lang="ar-SA" sz="2400" b="1" dirty="0"/>
              <a:t>المعيار الأول : </a:t>
            </a:r>
            <a:r>
              <a:rPr lang="ar-SA" sz="2400" b="1" dirty="0">
                <a:solidFill>
                  <a:srgbClr val="C00000"/>
                </a:solidFill>
              </a:rPr>
              <a:t>الفئة الأولى بالرعاية </a:t>
            </a:r>
            <a:r>
              <a:rPr lang="ar-SA" sz="2400" b="1" dirty="0"/>
              <a:t>ص56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81" y="1364317"/>
            <a:ext cx="2009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9" y="2420888"/>
            <a:ext cx="7489357" cy="225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7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32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4486172" y="41707"/>
            <a:ext cx="4519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التنمية المهنية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491832" y="645193"/>
            <a:ext cx="5298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 </a:t>
            </a:r>
            <a:r>
              <a:rPr lang="ar-SA" sz="2400" b="1" dirty="0" smtClean="0"/>
              <a:t>(1/2) </a:t>
            </a:r>
            <a:r>
              <a:rPr lang="ar-SA" sz="2400" b="1" dirty="0"/>
              <a:t>المعيار الأول : </a:t>
            </a:r>
            <a:r>
              <a:rPr lang="ar-SA" sz="2400" b="1" dirty="0">
                <a:solidFill>
                  <a:srgbClr val="C00000"/>
                </a:solidFill>
              </a:rPr>
              <a:t>الفئة الأولى بالرعاية </a:t>
            </a:r>
            <a:r>
              <a:rPr lang="ar-SA" sz="2400" b="1" dirty="0"/>
              <a:t>ص56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0417"/>
            <a:ext cx="9031833" cy="5874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20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صورة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8"/>
          <a:stretch>
            <a:fillRect/>
          </a:stretch>
        </p:blipFill>
        <p:spPr>
          <a:xfrm>
            <a:off x="554066" y="1340768"/>
            <a:ext cx="8001000" cy="367240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1800200" cy="148783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5049485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746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1434-1435\أساليب إشرافية\برنامج المشرفات المستجدات\برنامج المشرفات المستجدات\صور\1326642499__1326623937__132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46" y="620688"/>
            <a:ext cx="7356038" cy="4968552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83492" y="2535601"/>
            <a:ext cx="7929562" cy="11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rIns="457056" bIns="0" anchor="ctr">
            <a:spAutoFit/>
          </a:bodyPr>
          <a:lstStyle/>
          <a:p>
            <a:pPr algn="ctr"/>
            <a:r>
              <a:rPr lang="ar-SA" sz="2800" dirty="0" smtClean="0">
                <a:ea typeface="Times New Roman" pitchFamily="18" charset="0"/>
                <a:cs typeface="PT Bold Heading" pitchFamily="2" charset="-78"/>
              </a:rPr>
              <a:t>	بنود لائحة </a:t>
            </a:r>
          </a:p>
          <a:p>
            <a:pPr algn="ctr"/>
            <a:r>
              <a:rPr lang="ar-SA" sz="3600" dirty="0" smtClean="0">
                <a:solidFill>
                  <a:srgbClr val="FF0000"/>
                </a:solidFill>
                <a:ea typeface="Times New Roman" pitchFamily="18" charset="0"/>
                <a:cs typeface="PT Bold Heading" pitchFamily="2" charset="-78"/>
              </a:rPr>
              <a:t>       تقييم الأداء الوظيفي</a:t>
            </a:r>
            <a:endParaRPr lang="ar-SA" sz="4000" dirty="0">
              <a:solidFill>
                <a:srgbClr val="FF0000"/>
              </a:solidFill>
            </a:endParaRPr>
          </a:p>
        </p:txBody>
      </p:sp>
      <p:pic>
        <p:nvPicPr>
          <p:cNvPr id="2051" name="Picture 3" descr="G:\1434-1435\أساليب إشرافية\برنامج المشرفات المستجدات\برنامج المشرفات المستجدات\صور\الاداء الوظيفي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3112" y="4681803"/>
            <a:ext cx="2900888" cy="2176197"/>
          </a:xfrm>
          <a:prstGeom prst="rect">
            <a:avLst/>
          </a:prstGeom>
          <a:noFill/>
        </p:spPr>
      </p:pic>
      <p:sp>
        <p:nvSpPr>
          <p:cNvPr id="2053" name="AutoShape 5" descr="certificate 01"/>
          <p:cNvSpPr>
            <a:spLocks noChangeAspect="1" noChangeArrowheads="1"/>
          </p:cNvSpPr>
          <p:nvPr/>
        </p:nvSpPr>
        <p:spPr bwMode="auto">
          <a:xfrm>
            <a:off x="87328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6" name="مجموعة 5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9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63524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5538" name="Picture 2" descr="G:\1434-1435\أساليب إشرافية\برنامج المشرفات المستجدات\بنود الاداء الوظيفي\صورة\ورقة 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692696"/>
            <a:ext cx="5472608" cy="5976664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 rot="21243734">
            <a:off x="1672959" y="2219551"/>
            <a:ext cx="43721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المادة النظامية الواردة بنظام الخدمة المدنية </a:t>
            </a:r>
            <a:r>
              <a:rPr kumimoji="0" lang="ar-SA" sz="2400" b="0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المتعلقةبإعداد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تقارير دورية عن كل موظف 0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e_AlMohanad" pitchFamily="18" charset="-78"/>
              <a:cs typeface="ae_AlMohanad" pitchFamily="18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    تنص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المادة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(36) من نظام الخدمة المدنية الصادر بالمرسوم الملكي رقم 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e_AlMohanad" pitchFamily="18" charset="-78"/>
              <a:cs typeface="ae_AlMohanad" pitchFamily="18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    ( و/ 49) وتاريخ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10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/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7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/ 1397 هـ ـ على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مايلي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: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( تعد تقارير دورية عن كل موظف وفق لائحة يصدرها رئيس</a:t>
            </a:r>
            <a:r>
              <a:rPr kumimoji="0" lang="ar-SA" sz="24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مجلس الخدمة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e_AlMohanad" pitchFamily="18" charset="-78"/>
                <a:ea typeface="Times New Roman" pitchFamily="18" charset="0"/>
                <a:cs typeface="ae_AlMohanad" pitchFamily="18" charset="-78"/>
              </a:rPr>
              <a:t>المدنية )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e_AlMohanad" pitchFamily="18" charset="-78"/>
              <a:cs typeface="ae_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635327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8" name="Picture 1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1187624" y="1772816"/>
            <a:ext cx="7128792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>
                <a:latin typeface="ae_AlMohanad" panose="02060603050605020204" pitchFamily="18" charset="-78"/>
                <a:cs typeface="ae_AlMohanad" panose="02060603050605020204" pitchFamily="18" charset="-78"/>
              </a:rPr>
              <a:t> </a:t>
            </a:r>
            <a:endParaRPr lang="en-US" sz="24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r>
              <a:rPr lang="ar-SA" sz="2400" dirty="0">
                <a:latin typeface="ae_AlMohanad" panose="02060603050605020204" pitchFamily="18" charset="-78"/>
                <a:cs typeface="ae_AlMohanad" panose="02060603050605020204" pitchFamily="18" charset="-78"/>
              </a:rPr>
              <a:t> </a:t>
            </a:r>
            <a:r>
              <a:rPr lang="ar-SA" sz="2400" u="sng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مادة  </a:t>
            </a:r>
            <a:r>
              <a:rPr lang="ar-SA" sz="2400" u="sng" dirty="0">
                <a:latin typeface="ae_AlMohanad" panose="02060603050605020204" pitchFamily="18" charset="-78"/>
                <a:cs typeface="ae_AlMohanad" panose="02060603050605020204" pitchFamily="18" charset="-78"/>
              </a:rPr>
              <a:t>36 /1</a:t>
            </a:r>
            <a:endParaRPr lang="en-US" sz="24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r>
              <a:rPr lang="ar-SA" sz="2400" dirty="0">
                <a:latin typeface="ae_AlMohanad" panose="02060603050605020204" pitchFamily="18" charset="-78"/>
                <a:cs typeface="ae_AlMohanad" panose="02060603050605020204" pitchFamily="18" charset="-78"/>
              </a:rPr>
              <a:t>   يقصد بتقويم الأداء الوظيفي ما تقوم به الجهة الحكومية من إجراءات لقياس مستوى أداء الموظف لواجبات وظيفته وفقاً لعناصر ومعايير معينة خلال فترة زمنية محددة بما يمكنها من </a:t>
            </a:r>
            <a:r>
              <a:rPr lang="ar-SA" sz="24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اتخاذ </a:t>
            </a:r>
            <a:r>
              <a:rPr lang="ar-SA" sz="2400" dirty="0">
                <a:latin typeface="ae_AlMohanad" panose="02060603050605020204" pitchFamily="18" charset="-78"/>
                <a:cs typeface="ae_AlMohanad" panose="02060603050605020204" pitchFamily="18" charset="-78"/>
              </a:rPr>
              <a:t>القرارات المناسبة عن الموظف 0</a:t>
            </a:r>
            <a:endParaRPr lang="en-US" sz="24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999" y="4681539"/>
            <a:ext cx="2901948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09250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1043608" y="1340768"/>
            <a:ext cx="7488832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atin typeface="ae_AlMohanad" panose="02060603050605020204" pitchFamily="18" charset="-78"/>
                <a:cs typeface="ae_AlMohanad" panose="02060603050605020204" pitchFamily="18" charset="-78"/>
              </a:rPr>
              <a:t>مادة 36/ 4</a:t>
            </a:r>
          </a:p>
          <a:p>
            <a:r>
              <a:rPr lang="ar-SA" sz="4000" dirty="0">
                <a:latin typeface="ae_AlMohanad" panose="02060603050605020204" pitchFamily="18" charset="-78"/>
                <a:cs typeface="ae_AlMohanad" panose="02060603050605020204" pitchFamily="18" charset="-78"/>
              </a:rPr>
              <a:t>يتم إعداد تقويم الأداء الوظيفي بشكل دوري عن جميع الموظفين وفق خطة سنوية يتم إقرارها من الرئيس الأعلى للجهاز عن كل سنة من سنوات خدمتهم 0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5157192"/>
            <a:ext cx="1286367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5150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683568" y="1556792"/>
            <a:ext cx="7920880" cy="31700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atin typeface="ae_AlMohanad" panose="02060603050605020204" pitchFamily="18" charset="-78"/>
                <a:cs typeface="ae_AlMohanad" panose="02060603050605020204" pitchFamily="18" charset="-78"/>
              </a:rPr>
              <a:t>مادة 36/ 7 </a:t>
            </a:r>
          </a:p>
          <a:p>
            <a:r>
              <a:rPr lang="ar-SA" sz="4000" dirty="0">
                <a:latin typeface="ae_AlMohanad" panose="02060603050605020204" pitchFamily="18" charset="-78"/>
                <a:cs typeface="ae_AlMohanad" panose="02060603050605020204" pitchFamily="18" charset="-78"/>
              </a:rPr>
              <a:t> يعد تقويم الأداء الوظيفي من قبل الرئيس المباشر للموظف ويعتمد من قبل رئيسه ولمعتمد التقويم أن يعدل فيه بما يراه ملائماً0 </a:t>
            </a:r>
          </a:p>
        </p:txBody>
      </p:sp>
    </p:spTree>
    <p:extLst>
      <p:ext uri="{BB962C8B-B14F-4D97-AF65-F5344CB8AC3E}">
        <p14:creationId xmlns:p14="http://schemas.microsoft.com/office/powerpoint/2010/main" val="1637127173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539552" y="1772816"/>
            <a:ext cx="7992888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u="sng" dirty="0">
                <a:latin typeface="ae_AlMohanad" panose="02060603050605020204" pitchFamily="18" charset="-78"/>
                <a:cs typeface="ae_AlMohanad" panose="02060603050605020204" pitchFamily="18" charset="-78"/>
              </a:rPr>
              <a:t>مادة 36/ 10</a:t>
            </a:r>
            <a:endParaRPr lang="en-US" sz="36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r>
              <a:rPr lang="ar-SA" sz="3600" dirty="0">
                <a:latin typeface="ae_AlMohanad" panose="02060603050605020204" pitchFamily="18" charset="-78"/>
                <a:cs typeface="ae_AlMohanad" panose="02060603050605020204" pitchFamily="18" charset="-78"/>
              </a:rPr>
              <a:t> على الرئيس المباشر تزويد الموظف بنسخة من تقويم الأداء الوظيفي المعد عنه بعد إعتماده0</a:t>
            </a:r>
            <a:endParaRPr lang="en-US" sz="36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r>
              <a:rPr lang="ar-SA" sz="3600" dirty="0">
                <a:latin typeface="ae_AlMohanad" panose="02060603050605020204" pitchFamily="18" charset="-78"/>
                <a:cs typeface="ae_AlMohanad" panose="02060603050605020204" pitchFamily="18" charset="-78"/>
              </a:rPr>
              <a:t> </a:t>
            </a:r>
            <a:endParaRPr lang="en-US" sz="36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523059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762343" y="548680"/>
            <a:ext cx="463460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54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</a:rPr>
              <a:t>أهلا و سهلا بك </a:t>
            </a:r>
            <a:r>
              <a:rPr lang="ar-SA" sz="54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</a:rPr>
              <a:t>معنا</a:t>
            </a:r>
            <a:endParaRPr lang="ar-SA" sz="5400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</a:endParaRPr>
          </a:p>
        </p:txBody>
      </p:sp>
      <p:pic>
        <p:nvPicPr>
          <p:cNvPr id="7" name="صورة 6" descr="qual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0" y="3722103"/>
            <a:ext cx="31543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7"/>
            <a:ext cx="6082629" cy="53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194464" y="3501008"/>
            <a:ext cx="56197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ar-S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anan" pitchFamily="2" charset="-78"/>
              </a:rPr>
              <a:t>لقاء ( الآلية الاجرائية لتقويم مؤشرات </a:t>
            </a:r>
            <a:r>
              <a:rPr lang="ar-S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anan" pitchFamily="2" charset="-78"/>
              </a:rPr>
              <a:t>الاداء </a:t>
            </a:r>
            <a:r>
              <a:rPr lang="ar-SA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anan" pitchFamily="2" charset="-78"/>
              </a:rPr>
              <a:t>الاشرافي النوعي لفرق التقويم الداخلي والخارجي )</a:t>
            </a:r>
            <a:endParaRPr lang="ar-S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Fanan" pitchFamily="2" charset="-78"/>
            </a:endParaRPr>
          </a:p>
          <a:p>
            <a:pPr algn="ctr"/>
            <a:endParaRPr lang="ar-SA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Fanan" pitchFamily="2" charset="-78"/>
            </a:endParaRPr>
          </a:p>
        </p:txBody>
      </p:sp>
      <p:pic>
        <p:nvPicPr>
          <p:cNvPr id="9" name="صورة 8" descr="F:\نموذج اعداد التقرير\GetAttachm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232248" cy="2160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564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>
            <a:grpSpLocks/>
          </p:cNvGrpSpPr>
          <p:nvPr/>
        </p:nvGrpSpPr>
        <p:grpSpPr bwMode="auto">
          <a:xfrm>
            <a:off x="36512" y="0"/>
            <a:ext cx="9144000" cy="6858000"/>
            <a:chOff x="0" y="0"/>
            <a:chExt cx="9144000" cy="685800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25"/>
            <a:stretch>
              <a:fillRect/>
            </a:stretch>
          </p:blipFill>
          <p:spPr bwMode="auto">
            <a:xfrm>
              <a:off x="0" y="420688"/>
              <a:ext cx="9144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4359275"/>
              <a:ext cx="9107488" cy="249872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FF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759"/>
            <a:stretch>
              <a:fillRect/>
            </a:stretch>
          </p:blipFill>
          <p:spPr bwMode="auto">
            <a:xfrm rot="5400000">
              <a:off x="-2853829" y="3213100"/>
              <a:ext cx="6858000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مستطيل 1"/>
          <p:cNvSpPr/>
          <p:nvPr/>
        </p:nvSpPr>
        <p:spPr>
          <a:xfrm>
            <a:off x="1043608" y="1988840"/>
            <a:ext cx="7470576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u="sng" dirty="0">
                <a:latin typeface="ae_AlMohanad" panose="02060603050605020204" pitchFamily="18" charset="-78"/>
                <a:cs typeface="ae_AlMohanad" panose="02060603050605020204" pitchFamily="18" charset="-78"/>
              </a:rPr>
              <a:t>مادة 36/ 13 </a:t>
            </a:r>
            <a:endParaRPr lang="en-US" sz="28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r>
              <a:rPr lang="ar-SA" sz="2800" dirty="0">
                <a:latin typeface="ae_AlMohanad" panose="02060603050605020204" pitchFamily="18" charset="-78"/>
                <a:cs typeface="ae_AlMohanad" panose="02060603050605020204" pitchFamily="18" charset="-78"/>
              </a:rPr>
              <a:t> </a:t>
            </a:r>
            <a:endParaRPr lang="en-US" sz="28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r>
              <a:rPr lang="ar-SA" sz="2800" dirty="0">
                <a:latin typeface="ae_AlMohanad" panose="02060603050605020204" pitchFamily="18" charset="-78"/>
                <a:cs typeface="ae_AlMohanad" panose="02060603050605020204" pitchFamily="18" charset="-78"/>
              </a:rPr>
              <a:t>  يعتبر تقويم الأداء الوظيفي المعد عن الموظف كافياً لجميع الحالات التي تطرأ خلال سنة من تاريخ </a:t>
            </a:r>
            <a:r>
              <a:rPr lang="ar-SA" sz="2800" dirty="0" smtClean="0">
                <a:latin typeface="ae_AlMohanad" panose="02060603050605020204" pitchFamily="18" charset="-78"/>
                <a:cs typeface="ae_AlMohanad" panose="02060603050605020204" pitchFamily="18" charset="-78"/>
              </a:rPr>
              <a:t>اعتماده </a:t>
            </a:r>
            <a:r>
              <a:rPr lang="ar-SA" sz="2800" dirty="0">
                <a:latin typeface="ae_AlMohanad" panose="02060603050605020204" pitchFamily="18" charset="-78"/>
                <a:cs typeface="ae_AlMohanad" panose="02060603050605020204" pitchFamily="18" charset="-78"/>
              </a:rPr>
              <a:t>، وإن ظهر ما يوجب تعديل تقويمه فيتم إعداد تقويم آخر عنه لنفس السنة مع الإشارة لموجبات التعديل في حقل الملاحظات بالنموذج 0</a:t>
            </a:r>
            <a:endParaRPr lang="en-US" sz="2800" dirty="0">
              <a:latin typeface="ae_AlMohanad" panose="02060603050605020204" pitchFamily="18" charset="-78"/>
              <a:cs typeface="ae_AlMohanad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42280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15616" y="2636912"/>
            <a:ext cx="7488832" cy="1096962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259632" y="2708920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FF0000"/>
                </a:solidFill>
                <a:latin typeface="ae_AlMohanad" panose="02060603050605020204" pitchFamily="18" charset="-78"/>
                <a:cs typeface="PT Bold Heading" pitchFamily="2" charset="-78"/>
              </a:rPr>
              <a:t>نموذج تقويم الأداء الوظيفي لشاغلي </a:t>
            </a:r>
            <a:r>
              <a:rPr lang="ar-SA" sz="2400" dirty="0" smtClean="0">
                <a:solidFill>
                  <a:srgbClr val="FF0000"/>
                </a:solidFill>
                <a:latin typeface="ae_AlMohanad" panose="02060603050605020204" pitchFamily="18" charset="-78"/>
                <a:cs typeface="PT Bold Heading" pitchFamily="2" charset="-78"/>
              </a:rPr>
              <a:t>الوظائف التعليمية </a:t>
            </a:r>
            <a:endParaRPr lang="ar-SA" sz="2400" dirty="0">
              <a:solidFill>
                <a:srgbClr val="FF0000"/>
              </a:solidFill>
              <a:latin typeface="ae_AlMohanad" panose="02060603050605020204" pitchFamily="18" charset="-78"/>
              <a:cs typeface="PT Bold Heading" pitchFamily="2" charset="-78"/>
            </a:endParaRPr>
          </a:p>
        </p:txBody>
      </p:sp>
      <p:pic>
        <p:nvPicPr>
          <p:cNvPr id="35841" name="Picture 1" descr="G:\1434-1435\أساليب إشرافية\برنامج المشرفات المستجدات\بنود الاداء الوظيفي\صورة\imagesCAIJ7D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00658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42</a:t>
            </a:fld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878497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72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43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648675" y="752606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(2/2) المعيار الثاني : قياس أداء ( المعلم / المدير / الوكيل ) بصدق وثبات ص57</a:t>
            </a:r>
            <a:endParaRPr lang="ar-SA" sz="2400" dirty="0"/>
          </a:p>
        </p:txBody>
      </p:sp>
      <p:sp>
        <p:nvSpPr>
          <p:cNvPr id="4" name="مستطيل 3"/>
          <p:cNvSpPr/>
          <p:nvPr/>
        </p:nvSpPr>
        <p:spPr>
          <a:xfrm>
            <a:off x="4628839" y="67465"/>
            <a:ext cx="4376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التنمية المهنية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271"/>
            <a:ext cx="9037099" cy="5815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2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44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5" name="مستطيل 4"/>
          <p:cNvSpPr/>
          <p:nvPr/>
        </p:nvSpPr>
        <p:spPr>
          <a:xfrm>
            <a:off x="2231334" y="658414"/>
            <a:ext cx="678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(2/3) </a:t>
            </a:r>
            <a:r>
              <a:rPr lang="ar-SA" sz="2400" b="1" dirty="0"/>
              <a:t>المعيار الثاني : </a:t>
            </a:r>
            <a:r>
              <a:rPr lang="ar-SA" sz="2400" b="1" dirty="0">
                <a:solidFill>
                  <a:srgbClr val="C00000"/>
                </a:solidFill>
              </a:rPr>
              <a:t>التحصيل الدراسي </a:t>
            </a:r>
            <a:r>
              <a:rPr lang="ar-SA" sz="2400" b="1" dirty="0"/>
              <a:t>ص59-60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28600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78941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45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5" name="مستطيل 4"/>
          <p:cNvSpPr/>
          <p:nvPr/>
        </p:nvSpPr>
        <p:spPr>
          <a:xfrm>
            <a:off x="2231334" y="658414"/>
            <a:ext cx="678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(2/3) </a:t>
            </a:r>
            <a:r>
              <a:rPr lang="ar-SA" sz="2400" b="1" dirty="0"/>
              <a:t>المعيار الثاني : </a:t>
            </a:r>
            <a:r>
              <a:rPr lang="ar-SA" sz="2400" b="1" dirty="0">
                <a:solidFill>
                  <a:srgbClr val="C00000"/>
                </a:solidFill>
              </a:rPr>
              <a:t>التحصيل الدراسي </a:t>
            </a:r>
            <a:r>
              <a:rPr lang="ar-SA" sz="2400" b="1" dirty="0"/>
              <a:t>ص59-60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079"/>
            <a:ext cx="9144000" cy="562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8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46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2231334" y="40228"/>
            <a:ext cx="678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تابع (2/3) </a:t>
            </a:r>
            <a:r>
              <a:rPr lang="ar-SA" sz="2400" b="1" dirty="0"/>
              <a:t>المعيار الثاني : </a:t>
            </a:r>
            <a:r>
              <a:rPr lang="ar-SA" sz="2400" b="1" dirty="0">
                <a:solidFill>
                  <a:srgbClr val="C00000"/>
                </a:solidFill>
              </a:rPr>
              <a:t>التحصيل الدراسي </a:t>
            </a:r>
            <a:r>
              <a:rPr lang="ar-SA" sz="2400" b="1" dirty="0"/>
              <a:t>ص59-60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844824"/>
            <a:ext cx="89725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59049"/>
            <a:ext cx="8924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6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47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2231334" y="40228"/>
            <a:ext cx="678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 smtClean="0"/>
              <a:t>تابع (2/3) </a:t>
            </a:r>
            <a:r>
              <a:rPr lang="ar-SA" sz="2400" b="1" dirty="0"/>
              <a:t>المعيار الثاني : </a:t>
            </a:r>
            <a:r>
              <a:rPr lang="ar-SA" sz="2400" b="1" dirty="0">
                <a:solidFill>
                  <a:srgbClr val="C00000"/>
                </a:solidFill>
              </a:rPr>
              <a:t>التحصيل الدراسي </a:t>
            </a:r>
            <a:r>
              <a:rPr lang="ar-SA" sz="2400" b="1" dirty="0"/>
              <a:t>ص59-60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238250"/>
            <a:ext cx="889635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3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48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0" y="707886"/>
            <a:ext cx="8993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(3/3) المعيار الثالث / تحليل أسئلة الاختبارات وفق جدول المواصفات</a:t>
            </a:r>
            <a:r>
              <a:rPr lang="ar-SA" sz="2400" dirty="0"/>
              <a:t> ص61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61170"/>
            <a:ext cx="14287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826758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6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49</a:t>
            </a:fld>
            <a:endParaRPr lang="ar-E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1282"/>
            <a:ext cx="8424936" cy="526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1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ka27n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6363" y="188913"/>
            <a:ext cx="46815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solidFill>
                  <a:schemeClr val="bg1"/>
                </a:solidFill>
                <a:latin typeface="Calibri" pitchFamily="34" charset="0"/>
                <a:cs typeface="DecoType Naskh" pitchFamily="2" charset="-78"/>
              </a:rPr>
              <a:t>قال تعالى:</a:t>
            </a:r>
          </a:p>
          <a:p>
            <a:pPr algn="ctr"/>
            <a:r>
              <a:rPr lang="ar-SA" sz="3600" b="1">
                <a:solidFill>
                  <a:schemeClr val="bg1"/>
                </a:solidFill>
                <a:latin typeface="Calibri" pitchFamily="34" charset="0"/>
                <a:cs typeface="DecoType Naskh" pitchFamily="2" charset="-78"/>
              </a:rPr>
              <a:t>( إقرأباسم ربك الذي خلق خلق الإنسان من علق إقرأوربك الأكرم الذي علم بالقلم علم الإنسان مالم يعلم </a:t>
            </a:r>
            <a:r>
              <a:rPr lang="ar-SA" sz="3600" b="1">
                <a:solidFill>
                  <a:srgbClr val="FFFF00"/>
                </a:solidFill>
                <a:latin typeface="Calibri" pitchFamily="34" charset="0"/>
                <a:cs typeface="DecoType Naskh" pitchFamily="2" charset="-78"/>
              </a:rPr>
              <a:t>)...</a:t>
            </a:r>
          </a:p>
        </p:txBody>
      </p:sp>
      <p:pic>
        <p:nvPicPr>
          <p:cNvPr id="4100" name="اقرأ157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اقرأ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7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قرأ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قرأ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  <p:bldLst>
      <p:bldP spid="4099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50</a:t>
            </a:fld>
            <a:endParaRPr lang="ar-E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70" y="1484784"/>
            <a:ext cx="8676664" cy="3888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13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51</a:t>
            </a:fld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4" y="1340768"/>
            <a:ext cx="8741435" cy="4176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19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52</a:t>
            </a:fld>
            <a:endParaRPr lang="ar-E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5475"/>
            <a:ext cx="8496944" cy="4274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27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53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0" y="707886"/>
            <a:ext cx="8993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(3/3) المعيار الثالث / تحليل أسئلة الاختبارات وفق جدول المواصفات</a:t>
            </a:r>
            <a:r>
              <a:rPr lang="ar-SA" sz="2400" dirty="0"/>
              <a:t> ص61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1942"/>
            <a:ext cx="9144000" cy="5832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3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54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497445" y="732502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(3/4) المعيار الرابع  / </a:t>
            </a:r>
            <a:r>
              <a:rPr lang="ar-SA" sz="2400" b="1" dirty="0">
                <a:solidFill>
                  <a:srgbClr val="C00000"/>
                </a:solidFill>
              </a:rPr>
              <a:t>تقويم نتائج الاختبارات</a:t>
            </a:r>
            <a:r>
              <a:rPr lang="ar-SA" sz="2400" dirty="0">
                <a:solidFill>
                  <a:srgbClr val="C00000"/>
                </a:solidFill>
              </a:rPr>
              <a:t> </a:t>
            </a:r>
            <a:r>
              <a:rPr lang="ar-SA" sz="2400" dirty="0"/>
              <a:t>ص62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459" y="1484784"/>
            <a:ext cx="1914525" cy="58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3768"/>
            <a:ext cx="8055647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55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497445" y="732502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(3/4) المعيار الرابع  / </a:t>
            </a:r>
            <a:r>
              <a:rPr lang="ar-SA" sz="2400" b="1" dirty="0">
                <a:solidFill>
                  <a:srgbClr val="C00000"/>
                </a:solidFill>
              </a:rPr>
              <a:t>تقويم نتائج الاختبارات</a:t>
            </a:r>
            <a:r>
              <a:rPr lang="ar-SA" sz="2400" dirty="0">
                <a:solidFill>
                  <a:srgbClr val="C00000"/>
                </a:solidFill>
              </a:rPr>
              <a:t> </a:t>
            </a:r>
            <a:r>
              <a:rPr lang="ar-SA" sz="2400" dirty="0"/>
              <a:t>ص62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9" y="1484783"/>
            <a:ext cx="8954918" cy="537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2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56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3383632" y="0"/>
            <a:ext cx="56236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تطوير الاداء الاشرافي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1259632" y="707886"/>
            <a:ext cx="77476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/>
              <a:t>(3/5) المعيار الخامس  / </a:t>
            </a:r>
            <a:r>
              <a:rPr lang="ar-SA" sz="2400" b="1" dirty="0">
                <a:solidFill>
                  <a:srgbClr val="C00000"/>
                </a:solidFill>
              </a:rPr>
              <a:t>بناء تنفيذ الخطة </a:t>
            </a:r>
            <a:r>
              <a:rPr lang="ar-SA" sz="2400" b="1" dirty="0" smtClean="0">
                <a:solidFill>
                  <a:srgbClr val="C00000"/>
                </a:solidFill>
              </a:rPr>
              <a:t>الاشرافية</a:t>
            </a:r>
            <a:r>
              <a:rPr lang="ar-SA" sz="2400" dirty="0" smtClean="0">
                <a:solidFill>
                  <a:srgbClr val="C00000"/>
                </a:solidFill>
              </a:rPr>
              <a:t> </a:t>
            </a:r>
            <a:r>
              <a:rPr lang="ar-SA" sz="2400" dirty="0"/>
              <a:t>ص63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412776"/>
            <a:ext cx="90297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52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57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4223605" y="0"/>
            <a:ext cx="4783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التقنية والاتصال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003720" y="707886"/>
            <a:ext cx="6003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،(4/1) المعيار الأول  / </a:t>
            </a:r>
            <a:r>
              <a:rPr lang="ar-SA" sz="2400" b="1" dirty="0">
                <a:solidFill>
                  <a:srgbClr val="C00000"/>
                </a:solidFill>
              </a:rPr>
              <a:t>الاتصال بالمجتمع التربوي </a:t>
            </a:r>
            <a:r>
              <a:rPr lang="ar-SA" sz="2400" b="1" dirty="0"/>
              <a:t>ص 64</a:t>
            </a:r>
            <a:endParaRPr lang="ar-S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49" y="1490352"/>
            <a:ext cx="1216149" cy="509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791214" cy="211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1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58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4223605" y="0"/>
            <a:ext cx="4783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التقنية والاتصال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" y="1282606"/>
            <a:ext cx="90106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003720" y="707886"/>
            <a:ext cx="6003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،(4/1) المعيار الأول  / </a:t>
            </a:r>
            <a:r>
              <a:rPr lang="ar-SA" sz="2400" b="1" dirty="0">
                <a:solidFill>
                  <a:srgbClr val="C00000"/>
                </a:solidFill>
              </a:rPr>
              <a:t>الاتصال بالمجتمع التربوي </a:t>
            </a:r>
            <a:r>
              <a:rPr lang="ar-SA" sz="2400" b="1" dirty="0"/>
              <a:t>ص 64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70031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59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4557030" y="0"/>
            <a:ext cx="4450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القيم والاخلاق 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5422" cy="584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نتن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5" y="785813"/>
            <a:ext cx="8215313" cy="5286375"/>
          </a:xfrm>
          <a:prstGeom prst="rect">
            <a:avLst/>
          </a:prstGeom>
          <a:noFill/>
          <a:ln w="9525" cap="sq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500034" y="4214818"/>
            <a:ext cx="8072462" cy="121442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ar-S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شعارنا </a:t>
            </a:r>
            <a:r>
              <a:rPr lang="ar-S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ar-S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ar-SA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يداً بيد نحو تذليل الصعوبات  </a:t>
            </a:r>
            <a:endParaRPr lang="ar-SA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1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60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5215864" y="0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قيادة الاداء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497606" y="707886"/>
            <a:ext cx="536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المعيار </a:t>
            </a:r>
            <a:r>
              <a:rPr lang="ar-SA" sz="2400" b="1" dirty="0" smtClean="0"/>
              <a:t>(1/6) </a:t>
            </a:r>
            <a:r>
              <a:rPr lang="ar-SA" sz="2400" b="1" dirty="0">
                <a:solidFill>
                  <a:srgbClr val="C00000"/>
                </a:solidFill>
              </a:rPr>
              <a:t>السلسلة الزمنية لغياب الطلاب </a:t>
            </a:r>
            <a:r>
              <a:rPr lang="ar-SA" sz="2400" b="1" dirty="0"/>
              <a:t>ص67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9805"/>
            <a:ext cx="1638300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05" y="2420888"/>
            <a:ext cx="5655595" cy="316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8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61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5215864" y="0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قيادة الاداء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3497606" y="707886"/>
            <a:ext cx="5360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المعيار </a:t>
            </a:r>
            <a:r>
              <a:rPr lang="ar-SA" sz="2400" b="1" dirty="0" smtClean="0"/>
              <a:t>(1/6) </a:t>
            </a:r>
            <a:r>
              <a:rPr lang="ar-SA" sz="2400" b="1" dirty="0">
                <a:solidFill>
                  <a:srgbClr val="C00000"/>
                </a:solidFill>
              </a:rPr>
              <a:t>السلسلة الزمنية لغياب الطلاب </a:t>
            </a:r>
            <a:r>
              <a:rPr lang="ar-SA" sz="2400" b="1" dirty="0"/>
              <a:t>ص67</a:t>
            </a:r>
            <a:endParaRPr lang="en-US" sz="24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628800"/>
            <a:ext cx="8924925" cy="4905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62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5215864" y="0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قيادة الاداء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4159485" y="707886"/>
            <a:ext cx="4705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(3/6) </a:t>
            </a:r>
            <a:r>
              <a:rPr lang="ar-SA" sz="2400" b="1" dirty="0"/>
              <a:t>المعيار / </a:t>
            </a:r>
            <a:r>
              <a:rPr lang="ar-SA" sz="2400" b="1" dirty="0">
                <a:solidFill>
                  <a:srgbClr val="C00000"/>
                </a:solidFill>
              </a:rPr>
              <a:t>استراتيجيات التدريس</a:t>
            </a:r>
            <a:r>
              <a:rPr lang="ar-SA" sz="2400" dirty="0">
                <a:solidFill>
                  <a:srgbClr val="C00000"/>
                </a:solidFill>
              </a:rPr>
              <a:t> </a:t>
            </a:r>
            <a:r>
              <a:rPr lang="ar-SA" sz="2400" dirty="0"/>
              <a:t>ص69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2348795" cy="74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7" y="2924944"/>
            <a:ext cx="773419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4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63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5215864" y="0"/>
            <a:ext cx="3791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المجال : قيادة الاداء</a:t>
            </a:r>
            <a:r>
              <a:rPr lang="ar-SA" sz="4000" b="1" dirty="0" smtClean="0"/>
              <a:t>. 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4159485" y="707886"/>
            <a:ext cx="4705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/>
              <a:t>(3/6) </a:t>
            </a:r>
            <a:r>
              <a:rPr lang="ar-SA" sz="2400" b="1" dirty="0"/>
              <a:t>المعيار / </a:t>
            </a:r>
            <a:r>
              <a:rPr lang="ar-SA" sz="2400" b="1" dirty="0">
                <a:solidFill>
                  <a:srgbClr val="C00000"/>
                </a:solidFill>
              </a:rPr>
              <a:t>استراتيجيات التدريس</a:t>
            </a:r>
            <a:r>
              <a:rPr lang="ar-SA" sz="2400" dirty="0">
                <a:solidFill>
                  <a:srgbClr val="C00000"/>
                </a:solidFill>
              </a:rPr>
              <a:t> </a:t>
            </a:r>
            <a:r>
              <a:rPr lang="ar-SA" sz="2400" dirty="0"/>
              <a:t>ص69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9665"/>
            <a:ext cx="8984306" cy="565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64</a:t>
            </a:fld>
            <a:endParaRPr lang="ar-E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4" y="2564904"/>
            <a:ext cx="885740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2764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874" y="2039610"/>
            <a:ext cx="22764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4" y="2039610"/>
            <a:ext cx="654771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306324" y="548680"/>
            <a:ext cx="8837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الاساليب الإشرافية التي تستبدلها مشرفة الادارة المدرسية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57137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65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429756" y="548680"/>
            <a:ext cx="871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الاساليب الإشرافية التي تستبدلها مشرفة الصفوف الاولية</a:t>
            </a:r>
            <a:endParaRPr lang="ar-S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0" y="1412776"/>
            <a:ext cx="1638182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12820"/>
            <a:ext cx="8083479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18493"/>
            <a:ext cx="1514847" cy="4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59"/>
            <a:ext cx="7872586" cy="65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6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66</a:t>
            </a:fld>
            <a:endParaRPr lang="ar-EG" dirty="0"/>
          </a:p>
        </p:txBody>
      </p:sp>
      <p:sp>
        <p:nvSpPr>
          <p:cNvPr id="3" name="مستطيل 2"/>
          <p:cNvSpPr/>
          <p:nvPr/>
        </p:nvSpPr>
        <p:spPr>
          <a:xfrm>
            <a:off x="755165" y="548680"/>
            <a:ext cx="8388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الاساليب الإشرافية التي تستبدلها مشرفة التربية الفنية </a:t>
            </a:r>
            <a:endParaRPr lang="ar-S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30" y="1412776"/>
            <a:ext cx="1638182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044535"/>
            <a:ext cx="1514847" cy="4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91077"/>
            <a:ext cx="7249776" cy="46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917181"/>
            <a:ext cx="7897849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310" y="4752660"/>
            <a:ext cx="1150802" cy="301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33814"/>
            <a:ext cx="7681405" cy="342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6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67</a:t>
            </a:fld>
            <a:endParaRPr lang="ar-EG" dirty="0"/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gray">
          <a:xfrm>
            <a:off x="4676910" y="945505"/>
            <a:ext cx="2505596" cy="450701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المحور الثالث</a:t>
            </a:r>
            <a:endParaRPr lang="ar-SA" sz="2800" b="1" dirty="0">
              <a:solidFill>
                <a:srgbClr val="FFFF00"/>
              </a:solidFill>
            </a:endParaRPr>
          </a:p>
        </p:txBody>
      </p:sp>
      <p:pic>
        <p:nvPicPr>
          <p:cNvPr id="4" name="صورة 3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مستطيل 4"/>
          <p:cNvSpPr/>
          <p:nvPr/>
        </p:nvSpPr>
        <p:spPr>
          <a:xfrm>
            <a:off x="971600" y="1772816"/>
            <a:ext cx="66159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</a:rPr>
              <a:t>توصيات خاصة بسجل الزيارة.</a:t>
            </a:r>
            <a:endParaRPr lang="ar-SA" sz="440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55576" y="2564904"/>
            <a:ext cx="77659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b="1" dirty="0" smtClean="0"/>
              <a:t>1- أن سجل الزيارة هو أداة توثيق لعمل المشرفة التربوية في المدرسة و معبرا لمهارتها الإشرافية و تنظيم و تسلسل أفكارها.</a:t>
            </a:r>
          </a:p>
          <a:p>
            <a:pPr algn="justLow"/>
            <a:r>
              <a:rPr lang="ar-SA" sz="2800" b="1" dirty="0" smtClean="0">
                <a:effectLst/>
              </a:rPr>
              <a:t>2- أن سجل الزيارة هو ملك المدرسة و لا يمكن أخذه من قبل المشرفة التربوية بل تت</a:t>
            </a:r>
            <a:r>
              <a:rPr lang="ar-SA" sz="2800" b="1" dirty="0" smtClean="0"/>
              <a:t>م الكتابة داخل المدرسة .</a:t>
            </a:r>
          </a:p>
          <a:p>
            <a:pPr algn="justLow"/>
            <a:r>
              <a:rPr lang="ar-SA" sz="2800" b="1" dirty="0" smtClean="0">
                <a:effectLst/>
              </a:rPr>
              <a:t>3- يمكن الاستعانة بالنماذج الحاسوبية حرصا على الوقت أو جودة الخط و لكن لا يعني ذلك أن تتشابه جميع الايجابيات و التوصيات فتترك مسافات كافية </a:t>
            </a:r>
            <a:r>
              <a:rPr lang="ar-SA" sz="2800" b="1" smtClean="0">
                <a:effectLst/>
              </a:rPr>
              <a:t>للكتابة تحت كل بند.</a:t>
            </a:r>
            <a:endParaRPr lang="ar-SA" sz="2800" b="1" dirty="0" smtClean="0">
              <a:effectLst/>
            </a:endParaRPr>
          </a:p>
          <a:p>
            <a:pPr algn="justLow"/>
            <a:r>
              <a:rPr lang="ar-SA" sz="2800" b="1" dirty="0" smtClean="0"/>
              <a:t>4- تثبيت سجل الزيارة جيدا باللاصق في حال كان نموذجا  حتى لا يتم تغييره لأي سبب من الأسباب .</a:t>
            </a:r>
            <a:endParaRPr lang="ar-SA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59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68</a:t>
            </a:fld>
            <a:endParaRPr lang="ar-E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85763"/>
            <a:ext cx="8639175" cy="6086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7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69</a:t>
            </a:fld>
            <a:endParaRPr lang="ar-E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57188"/>
            <a:ext cx="8648700" cy="614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2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smtClean="0"/>
              <a:t>شريحة رقم </a:t>
            </a:r>
            <a:fld id="{C199E7DB-2A85-4376-AFEE-A6EADDAA694D}" type="slidenum">
              <a:rPr lang="ar-EG" smtClean="0"/>
              <a:pPr/>
              <a:t>7</a:t>
            </a:fld>
            <a:endParaRPr lang="ar-EG" dirty="0"/>
          </a:p>
        </p:txBody>
      </p:sp>
      <p:sp>
        <p:nvSpPr>
          <p:cNvPr id="5" name="مستطيل 4"/>
          <p:cNvSpPr/>
          <p:nvPr/>
        </p:nvSpPr>
        <p:spPr>
          <a:xfrm>
            <a:off x="642910" y="2714621"/>
            <a:ext cx="738695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كلمة مديرة إدارة الاشراف التربوي </a:t>
            </a:r>
          </a:p>
          <a:p>
            <a:pPr algn="ctr"/>
            <a:r>
              <a:rPr lang="ar-S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د / دلال عبدالقادر مخلص.</a:t>
            </a:r>
            <a:r>
              <a:rPr lang="ar-SA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ar-SA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0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412776"/>
            <a:ext cx="7506944" cy="255454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شكرًا </a:t>
            </a:r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لكم </a:t>
            </a:r>
          </a:p>
          <a:p>
            <a:pPr algn="ctr"/>
            <a:r>
              <a:rPr lang="ar-SA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تفاعلكم </a:t>
            </a:r>
            <a:endParaRPr lang="ar-SA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1197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ar-EG" sz="1600" dirty="0" smtClean="0"/>
              <a:t>شريحة رقم </a:t>
            </a:r>
            <a:fld id="{C199E7DB-2A85-4376-AFEE-A6EADDAA694D}" type="slidenum">
              <a:rPr lang="ar-EG" sz="1600" smtClean="0"/>
              <a:pPr algn="l"/>
              <a:t>70</a:t>
            </a:fld>
            <a:endParaRPr lang="ar-EG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988840"/>
            <a:ext cx="7560840" cy="1938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Fanan" pitchFamily="2" charset="-78"/>
              </a:rPr>
              <a:t>الهدف العام من اللقاء </a:t>
            </a:r>
          </a:p>
          <a:p>
            <a:pPr algn="ctr"/>
            <a:endParaRPr lang="ar-SA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Fanan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 algn="l"/>
            <a:r>
              <a:rPr lang="ar-EG" sz="1600" dirty="0" smtClean="0">
                <a:solidFill>
                  <a:srgbClr val="002060"/>
                </a:solidFill>
              </a:rPr>
              <a:t>شريحة رقم </a:t>
            </a:r>
            <a:fld id="{C199E7DB-2A85-4376-AFEE-A6EADDAA694D}" type="slidenum">
              <a:rPr lang="ar-EG" sz="1600" smtClean="0">
                <a:solidFill>
                  <a:srgbClr val="002060"/>
                </a:solidFill>
              </a:rPr>
              <a:pPr algn="l"/>
              <a:t>8</a:t>
            </a:fld>
            <a:endParaRPr lang="ar-EG" sz="1600" dirty="0">
              <a:solidFill>
                <a:srgbClr val="002060"/>
              </a:solidFill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79512" y="3717032"/>
            <a:ext cx="8715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ar-SA" sz="3200" b="1" dirty="0" smtClean="0"/>
              <a:t>توضيح الالية الاجرائية لتقويم مؤشرات  الاداء الإشرافي النوعي .</a:t>
            </a:r>
            <a:endParaRPr lang="en-US" sz="3200" dirty="0"/>
          </a:p>
        </p:txBody>
      </p:sp>
      <p:pic>
        <p:nvPicPr>
          <p:cNvPr id="5" name="صورة 4" descr="F:\نموذج اعداد التقرير\GetAttachmen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27584" y="613843"/>
            <a:ext cx="748883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Moderately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 SS TV Bold" pitchFamily="18" charset="-78"/>
                <a:ea typeface="GE SS TV Bold" pitchFamily="18" charset="-78"/>
                <a:cs typeface="Fanan" pitchFamily="2" charset="-78"/>
              </a:rPr>
              <a:t>محاور اللقاء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ar-EG" b="0" dirty="0" smtClean="0"/>
              <a:t>شريحة رقم </a:t>
            </a:r>
            <a:fld id="{C199E7DB-2A85-4376-AFEE-A6EADDAA694D}" type="slidenum">
              <a:rPr lang="ar-EG" b="0" smtClean="0"/>
              <a:pPr/>
              <a:t>9</a:t>
            </a:fld>
            <a:endParaRPr lang="ar-EG" b="0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96738"/>
              </p:ext>
            </p:extLst>
          </p:nvPr>
        </p:nvGraphicFramePr>
        <p:xfrm>
          <a:off x="547538" y="2060848"/>
          <a:ext cx="7240142" cy="1981200"/>
        </p:xfrm>
        <a:graphic>
          <a:graphicData uri="http://schemas.openxmlformats.org/drawingml/2006/table">
            <a:tbl>
              <a:tblPr rtl="1" firstRow="1" bandRow="1">
                <a:tableStyleId>{69CF1AB2-1976-4502-BF36-3FF5EA218861}</a:tableStyleId>
              </a:tblPr>
              <a:tblGrid>
                <a:gridCol w="656418"/>
                <a:gridCol w="6583724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1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 مهام الفريق الداخلي والخارجي عند زيارة مكاتب التربية والتعليم لتقويم</a:t>
                      </a:r>
                      <a:r>
                        <a:rPr lang="ar-SA" sz="2800" baseline="0" dirty="0" smtClean="0"/>
                        <a:t> مؤشرات الاشراف النوعي .</a:t>
                      </a:r>
                      <a:endParaRPr lang="ar-SA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2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توضيح مؤشرات الاداء الاشرافي النوعي  .</a:t>
                      </a:r>
                      <a:endParaRPr lang="ar-SA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3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الكتابة في سجل الزيارة .</a:t>
                      </a:r>
                      <a:endParaRPr lang="ar-SA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صورة 6" descr="F:\نموذج اعداد التقرير\GetAttach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925195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18.6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1242</Words>
  <Application>Microsoft Office PowerPoint</Application>
  <PresentationFormat>عرض على الشاشة (3:4)‏</PresentationFormat>
  <Paragraphs>425</Paragraphs>
  <Slides>70</Slides>
  <Notes>0</Notes>
  <HiddenSlides>2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70</vt:i4>
      </vt:variant>
    </vt:vector>
  </HeadingPairs>
  <TitlesOfParts>
    <vt:vector size="7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شعارنا  يداً بيد نحو تذليل الصعوبات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moh</dc:creator>
  <cp:lastModifiedBy>Lenovo</cp:lastModifiedBy>
  <cp:revision>550</cp:revision>
  <dcterms:created xsi:type="dcterms:W3CDTF">2012-02-27T09:54:51Z</dcterms:created>
  <dcterms:modified xsi:type="dcterms:W3CDTF">2014-12-24T18:47:27Z</dcterms:modified>
</cp:coreProperties>
</file>